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2" r:id="rId2"/>
    <p:sldId id="285" r:id="rId3"/>
    <p:sldId id="286" r:id="rId4"/>
    <p:sldId id="287" r:id="rId5"/>
    <p:sldId id="284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A2A54"/>
    <a:srgbClr val="0B2B54"/>
    <a:srgbClr val="CC0066"/>
    <a:srgbClr val="FFE7F9"/>
    <a:srgbClr val="FFEEF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>
        <p:scale>
          <a:sx n="80" d="100"/>
          <a:sy n="80" d="100"/>
        </p:scale>
        <p:origin x="78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23188-1176-42EA-AD40-CE3CE61833ED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66B89-E32F-49F4-9E60-9F9B920FE0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36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D00E69-10ED-FB54-F3D5-9AF58CC0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DC885AB-5F52-8A48-D0ED-C0BF1FC9D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0A1B88-EA51-93BB-8C03-3A4E570F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FB4BE2-294F-4F62-DA7B-0D78D739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05A8D1-9090-4C22-EF4A-E825F67E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73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847D62-B77D-AF02-BA8A-AC35B7B8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CEC3420-B2F7-3A91-7BC2-CBC61A980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D64367-3AB6-ED05-E9E8-F86BBD17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CB021D-FBB9-C419-675C-7EDBFE7F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645C03-2FE3-3BC5-8854-9EBFEC0C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45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6505306-D309-0FC1-51F9-94DD9BD5C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D38722C-4A0C-02A3-B063-15C582429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732F57-CA8D-E061-46B5-4FAE16C5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B2F7FF-F219-C5D4-99B7-AF1A48F3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61B8E9-EA9F-B932-1FEB-E3BE6486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59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884A3B-6475-2762-A0D2-A6DDA335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8CE209-0CB4-0AB2-4971-6473F6F52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02046F-89F9-593F-257E-FD28AD86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EAACBC-D2B2-D459-9A06-77AD84A2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277F15-2635-0E40-73A7-3BBBD391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67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70907-BECC-C796-1D12-C654110E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ACDBBF-27CA-753D-2BF9-6428AC776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28FF6B-305B-6CC3-024C-EEC386CC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9B7E9B-25A7-F28D-C218-C9FBFF3E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FD41D2-3BEB-53FB-E3CA-847DF619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18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E45D26-26A9-3BDD-BBE2-B4EC8044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ACF5A4-511C-AA24-D7B8-0236D8A14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4FD91E-0676-9B54-75E3-084CE404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6C67BD5-6D31-C0BE-F7DB-B2BFD8B5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B173FDD-2122-E07D-AD31-8EA33B2D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B8A50F8-AEC0-05F3-1BDD-B1230F51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776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7963CD-0079-A680-369D-3B09A42A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0D6B5AE-6CCE-95CC-E2D4-E79B891D2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47A0279-57DF-7E7B-B5F4-736D80856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0213AE7-F13E-088C-C4D0-D25BC7E9F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B76B39C-EEA0-C659-2C00-0A9EF3187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10359B8-AC30-C628-BEB3-D1398FE6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42BD49-23F4-ADE1-5CB3-7D19AE78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CA4700-44B8-996D-44D9-30856197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77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7564D7-40DE-F5B8-6671-782DABB4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0E4E3F4-68A3-A973-9B8F-FA14E72E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9A11684-495C-F483-8701-17057FCC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67E82FB-CB2A-5D26-BB8E-3093679C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60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2468EEB-7E92-8F21-5125-0B2F2CF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F2679C2-E4AF-4BEC-D502-5CF473CB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C38BC64-A1F6-BFA1-5905-65F9E4F8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109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0CA332-F9DA-6E38-F21C-1BB12DA1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EA10B1-A5E2-4E48-0CCF-7EC34CD2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146968C-B4DB-8502-40D0-3BE154939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CC6206-6974-838C-F75A-54AD7711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24E348B-5BA5-96DC-5A3C-546629BD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D8B9912-7B4C-9B95-34D4-A618640C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44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AA49B6-CA14-C2EA-1C50-DA4ECB3AE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094BB85-1436-9681-3E5A-DCEC6F1A0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FFDFAD2-9F59-6F77-AE74-4A86CD3E7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6EBBA9D-AAB0-BF0F-AA69-F3B17D18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2DB512-E93C-E523-4C52-585DCCA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D15D13-E668-0DA1-5260-0D86E905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2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1F6334D-D578-C5DB-2B77-45AD9332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C88206-31BB-4472-EC80-4DBDA5E7F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5A0F09-28EA-7C0D-5AA4-EF9C5ED76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F59F5D-A33E-5EE9-D55F-CE93EF253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E4DADD-5876-E8D7-0C5A-3705E1C07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86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DFBB8-842D-80E7-B26C-9718EEEB1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9F1A7FB-1546-9F00-7E99-2977DB446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4127" r="3787" b="-1"/>
          <a:stretch>
            <a:fillRect/>
          </a:stretch>
        </p:blipFill>
        <p:spPr>
          <a:xfrm>
            <a:off x="2775052" y="-10605"/>
            <a:ext cx="6618191" cy="6858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D524663C-E858-17B9-9D0E-99CBDDB485BE}"/>
              </a:ext>
            </a:extLst>
          </p:cNvPr>
          <p:cNvSpPr/>
          <p:nvPr/>
        </p:nvSpPr>
        <p:spPr>
          <a:xfrm>
            <a:off x="9393243" y="0"/>
            <a:ext cx="2798757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8DB9F70-58CE-9DFA-3C00-68D398D7F175}"/>
              </a:ext>
            </a:extLst>
          </p:cNvPr>
          <p:cNvSpPr/>
          <p:nvPr/>
        </p:nvSpPr>
        <p:spPr>
          <a:xfrm>
            <a:off x="-2" y="0"/>
            <a:ext cx="2793613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99702BA6-1D3B-2C8F-63B8-9F94E2AC2C81}"/>
              </a:ext>
            </a:extLst>
          </p:cNvPr>
          <p:cNvSpPr/>
          <p:nvPr/>
        </p:nvSpPr>
        <p:spPr>
          <a:xfrm>
            <a:off x="-16941" y="4632326"/>
            <a:ext cx="12208941" cy="223627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C1F1E21-3559-BC3D-C10A-3808FEB0D72D}"/>
              </a:ext>
            </a:extLst>
          </p:cNvPr>
          <p:cNvSpPr/>
          <p:nvPr/>
        </p:nvSpPr>
        <p:spPr>
          <a:xfrm rot="10800000">
            <a:off x="9388100" y="36753"/>
            <a:ext cx="2798758" cy="6810641"/>
          </a:xfrm>
          <a:prstGeom prst="rect">
            <a:avLst/>
          </a:prstGeom>
          <a:gradFill>
            <a:gsLst>
              <a:gs pos="0">
                <a:srgbClr val="FFE7F9">
                  <a:alpha val="0"/>
                </a:srgbClr>
              </a:gs>
              <a:gs pos="100000">
                <a:srgbClr val="FFE7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A866736E-CCAE-3E48-C78A-38CF49A22516}"/>
              </a:ext>
            </a:extLst>
          </p:cNvPr>
          <p:cNvSpPr/>
          <p:nvPr/>
        </p:nvSpPr>
        <p:spPr>
          <a:xfrm rot="10800000">
            <a:off x="16936" y="10604"/>
            <a:ext cx="2793613" cy="6857999"/>
          </a:xfrm>
          <a:prstGeom prst="rect">
            <a:avLst/>
          </a:prstGeom>
          <a:gradFill>
            <a:gsLst>
              <a:gs pos="0">
                <a:srgbClr val="FFE7F9">
                  <a:alpha val="0"/>
                </a:srgbClr>
              </a:gs>
              <a:gs pos="100000">
                <a:srgbClr val="FFE7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21AD470-B9F7-FAF0-1CAE-B203F1F01D05}"/>
              </a:ext>
            </a:extLst>
          </p:cNvPr>
          <p:cNvSpPr txBox="1"/>
          <p:nvPr/>
        </p:nvSpPr>
        <p:spPr>
          <a:xfrm>
            <a:off x="18671" y="4513"/>
            <a:ext cx="12192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8200" b="1" dirty="0">
                <a:solidFill>
                  <a:srgbClr val="CC0066"/>
                </a:solidFill>
                <a:latin typeface="Agency FB" panose="020B0503020202020204" pitchFamily="34" charset="0"/>
              </a:rPr>
              <a:t>BAIBUILEF-IG 2026</a:t>
            </a:r>
          </a:p>
          <a:p>
            <a:pPr marL="0" indent="0" algn="ctr">
              <a:buNone/>
            </a:pP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BOLU ABANT İZZET BAYSAL ÜNİVERSİTESİ İLETİŞİM FAKÜLTESİ İLETİŞİM GÜNLERİ</a:t>
            </a:r>
          </a:p>
          <a:p>
            <a:pPr algn="ctr"/>
            <a:r>
              <a:rPr lang="en-US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BOLU ABANT IZZET BAYSAL UNIVERSITY FACULTY OF COMMUNICATION </a:t>
            </a:r>
            <a:r>
              <a:rPr lang="en-US" sz="17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en-US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DAYS</a:t>
            </a:r>
            <a:endParaRPr lang="tr-T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tr-TR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tr-TR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ULUSLARARASI ALFABEDEN ALGORİTMAYA KÜRESEL İLETİŞİMDE YENİ UFUKLAR SEMPOZYUMU</a:t>
            </a:r>
          </a:p>
          <a:p>
            <a:pPr algn="ctr"/>
            <a:r>
              <a:rPr lang="en-US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3rd INTERNATIONAL FROM ALPHABET TO ALGORITHM</a:t>
            </a:r>
            <a:r>
              <a:rPr lang="tr-TR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HORIZONS IN GLOBAL COMMUNICATION SYMPOSIUM</a:t>
            </a:r>
            <a:endParaRPr lang="tr-TR" sz="15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7FF95C8-821D-7DE8-D857-401C1982B451}"/>
              </a:ext>
            </a:extLst>
          </p:cNvPr>
          <p:cNvSpPr txBox="1"/>
          <p:nvPr/>
        </p:nvSpPr>
        <p:spPr>
          <a:xfrm>
            <a:off x="7922117" y="6266948"/>
            <a:ext cx="19140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50" b="1" dirty="0" err="1"/>
              <a:t>baibuilef</a:t>
            </a:r>
            <a:r>
              <a:rPr lang="tr-TR" sz="1050" b="1" dirty="0"/>
              <a:t> </a:t>
            </a:r>
            <a:r>
              <a:rPr lang="tr-TR" sz="1050" b="1" dirty="0" err="1"/>
              <a:t>ig</a:t>
            </a:r>
            <a:r>
              <a:rPr lang="tr-TR" sz="1050" b="1" dirty="0"/>
              <a:t> BAİBÜ İLEF 2026</a:t>
            </a:r>
          </a:p>
        </p:txBody>
      </p:sp>
      <p:pic>
        <p:nvPicPr>
          <p:cNvPr id="7" name="Resim 6" descr="metin, ekran görüntüsü, siyah, yazı tipi içeren bir resim&#10;&#10;Açıklama otomatik olarak oluşturuldu">
            <a:extLst>
              <a:ext uri="{FF2B5EF4-FFF2-40B4-BE49-F238E27FC236}">
                <a16:creationId xmlns:a16="http://schemas.microsoft.com/office/drawing/2014/main" id="{0694B85C-0397-E5F5-10EE-6E9C6F36D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4" t="23055" r="1188" b="33389"/>
          <a:stretch/>
        </p:blipFill>
        <p:spPr>
          <a:xfrm>
            <a:off x="4902816" y="5877208"/>
            <a:ext cx="2300158" cy="589105"/>
          </a:xfrm>
          <a:prstGeom prst="rect">
            <a:avLst/>
          </a:prstGeom>
          <a:noFill/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5BAD0B0B-D782-8D7A-4E7D-95B1491DAB3C}"/>
              </a:ext>
            </a:extLst>
          </p:cNvPr>
          <p:cNvSpPr txBox="1"/>
          <p:nvPr/>
        </p:nvSpPr>
        <p:spPr>
          <a:xfrm rot="21432027">
            <a:off x="7209671" y="5794833"/>
            <a:ext cx="3892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 err="1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Doganın</a:t>
            </a:r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 kalbinde </a:t>
            </a:r>
            <a:r>
              <a:rPr lang="tr-TR" dirty="0" err="1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iletisim</a:t>
            </a:r>
            <a:endParaRPr lang="tr-TR" dirty="0">
              <a:latin typeface="Brush Script MT" panose="03060802040406070304" pitchFamily="66" charset="0"/>
              <a:ea typeface="STXingkai" panose="020B0503020204020204" pitchFamily="2" charset="-122"/>
              <a:cs typeface="Biome" panose="020B0503030204020804" pitchFamily="34" charset="0"/>
            </a:endParaRPr>
          </a:p>
        </p:txBody>
      </p:sp>
      <p:sp>
        <p:nvSpPr>
          <p:cNvPr id="30" name="Yay 29">
            <a:extLst>
              <a:ext uri="{FF2B5EF4-FFF2-40B4-BE49-F238E27FC236}">
                <a16:creationId xmlns:a16="http://schemas.microsoft.com/office/drawing/2014/main" id="{BCE81BFD-4EE3-6ADA-3304-EB71B35D66EE}"/>
              </a:ext>
            </a:extLst>
          </p:cNvPr>
          <p:cNvSpPr/>
          <p:nvPr/>
        </p:nvSpPr>
        <p:spPr>
          <a:xfrm rot="21310881">
            <a:off x="5737723" y="6203001"/>
            <a:ext cx="3464046" cy="307565"/>
          </a:xfrm>
          <a:prstGeom prst="arc">
            <a:avLst>
              <a:gd name="adj1" fmla="val 13837936"/>
              <a:gd name="adj2" fmla="val 4275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755A7EEB-4DD2-B22E-1B50-4D6D839F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22" y="6283737"/>
            <a:ext cx="180551" cy="1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İçerik Yer Tutucusu 30" descr="simge, sembol, grafik, logo içeren bir resim&#10;&#10;Açıklama otomatik olarak oluşturuldu">
            <a:extLst>
              <a:ext uri="{FF2B5EF4-FFF2-40B4-BE49-F238E27FC236}">
                <a16:creationId xmlns:a16="http://schemas.microsoft.com/office/drawing/2014/main" id="{BF613DAA-98D6-1A10-6BAA-C51CE664F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1" t="19974" r="19881" b="19931"/>
          <a:stretch/>
        </p:blipFill>
        <p:spPr>
          <a:xfrm>
            <a:off x="7786943" y="6282854"/>
            <a:ext cx="182017" cy="181433"/>
          </a:xfrm>
          <a:prstGeom prst="rect">
            <a:avLst/>
          </a:prstGeom>
        </p:spPr>
      </p:pic>
      <p:sp>
        <p:nvSpPr>
          <p:cNvPr id="33" name="Metin kutusu 32">
            <a:extLst>
              <a:ext uri="{FF2B5EF4-FFF2-40B4-BE49-F238E27FC236}">
                <a16:creationId xmlns:a16="http://schemas.microsoft.com/office/drawing/2014/main" id="{50CE557F-678C-FF06-C4E3-AE86D96DF181}"/>
              </a:ext>
            </a:extLst>
          </p:cNvPr>
          <p:cNvSpPr txBox="1"/>
          <p:nvPr/>
        </p:nvSpPr>
        <p:spPr>
          <a:xfrm rot="21432027">
            <a:off x="8830653" y="5843863"/>
            <a:ext cx="18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,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C90AC8F6-8A7D-F004-4E23-77F37C4D52B6}"/>
              </a:ext>
            </a:extLst>
          </p:cNvPr>
          <p:cNvSpPr txBox="1"/>
          <p:nvPr/>
        </p:nvSpPr>
        <p:spPr>
          <a:xfrm>
            <a:off x="7431049" y="5810247"/>
            <a:ext cx="18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-</a:t>
            </a:r>
          </a:p>
        </p:txBody>
      </p:sp>
      <p:pic>
        <p:nvPicPr>
          <p:cNvPr id="35" name="Resim 34" descr="daire, ekran görüntüsü, grafik, meti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2430F479-ED65-D422-75DC-FFA1110C20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29" y="5920956"/>
            <a:ext cx="842346" cy="552579"/>
          </a:xfrm>
          <a:prstGeom prst="rect">
            <a:avLst/>
          </a:prstGeom>
        </p:spPr>
      </p:pic>
      <p:pic>
        <p:nvPicPr>
          <p:cNvPr id="36" name="Resim 35" descr="simge, sembol, daire, yazı tipi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5CA7301E-8707-C1AE-92E7-272EB6C0E4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21" y="5892045"/>
            <a:ext cx="586069" cy="581490"/>
          </a:xfrm>
          <a:prstGeom prst="rect">
            <a:avLst/>
          </a:prstGeom>
        </p:spPr>
      </p:pic>
      <p:pic>
        <p:nvPicPr>
          <p:cNvPr id="37" name="Resim 36" descr="metin, grafik tasarım, grafik, poster içeren bir resim&#10;&#10;Açıklama otomatik olarak oluşturuldu">
            <a:extLst>
              <a:ext uri="{FF2B5EF4-FFF2-40B4-BE49-F238E27FC236}">
                <a16:creationId xmlns:a16="http://schemas.microsoft.com/office/drawing/2014/main" id="{6C394D8D-A44D-0FD0-A9EB-2D5E6BDF3E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5892045"/>
            <a:ext cx="572243" cy="572243"/>
          </a:xfrm>
          <a:prstGeom prst="rect">
            <a:avLst/>
          </a:prstGeom>
        </p:spPr>
      </p:pic>
      <p:pic>
        <p:nvPicPr>
          <p:cNvPr id="38" name="İçerik Yer Tutucusu 25" descr="grafik, simge, sembol, kırmızı, renklilik içeren bir resim&#10;&#10;Açıklama otomatik olarak oluşturuldu">
            <a:extLst>
              <a:ext uri="{FF2B5EF4-FFF2-40B4-BE49-F238E27FC236}">
                <a16:creationId xmlns:a16="http://schemas.microsoft.com/office/drawing/2014/main" id="{86FDF02E-0271-7E98-7C81-60B6AAC1E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19935" r="53818" b="18900"/>
          <a:stretch/>
        </p:blipFill>
        <p:spPr>
          <a:xfrm>
            <a:off x="7538729" y="6283737"/>
            <a:ext cx="188058" cy="180551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FFAD6778-970D-32D2-0A5E-331EB910BC06}"/>
              </a:ext>
            </a:extLst>
          </p:cNvPr>
          <p:cNvSpPr/>
          <p:nvPr/>
        </p:nvSpPr>
        <p:spPr>
          <a:xfrm>
            <a:off x="0" y="6505774"/>
            <a:ext cx="1219200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 Abant İzzet Baysal Üniversitesi, İletişim Fakültesi, Gölköy Yerleşkesi, 14030 Merkez BOLU</a:t>
            </a:r>
            <a:r>
              <a:rPr lang="tr-TR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TÜRKİYE      00 90 374 253 56 56      www.ilef.ibu.edu.tr</a:t>
            </a:r>
          </a:p>
        </p:txBody>
      </p:sp>
      <p:pic>
        <p:nvPicPr>
          <p:cNvPr id="40" name="Resim 39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B8333C42-EC5E-C6EE-2F15-951B6F9559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39" y="6574121"/>
            <a:ext cx="208446" cy="203560"/>
          </a:xfrm>
          <a:prstGeom prst="rect">
            <a:avLst/>
          </a:prstGeom>
        </p:spPr>
      </p:pic>
      <p:pic>
        <p:nvPicPr>
          <p:cNvPr id="41" name="Grafik 40" descr="Alıcı düz dolguyla">
            <a:extLst>
              <a:ext uri="{FF2B5EF4-FFF2-40B4-BE49-F238E27FC236}">
                <a16:creationId xmlns:a16="http://schemas.microsoft.com/office/drawing/2014/main" id="{8004329F-3AA6-184B-C92E-68AF129B54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73875" y="6554100"/>
            <a:ext cx="204081" cy="204081"/>
          </a:xfrm>
          <a:prstGeom prst="rect">
            <a:avLst/>
          </a:prstGeom>
        </p:spPr>
      </p:pic>
      <p:sp>
        <p:nvSpPr>
          <p:cNvPr id="12" name="Alt Başlık 2">
            <a:extLst>
              <a:ext uri="{FF2B5EF4-FFF2-40B4-BE49-F238E27FC236}">
                <a16:creationId xmlns:a16="http://schemas.microsoft.com/office/drawing/2014/main" id="{1DD0F19B-5301-7555-3C6F-A4F983E0F3FB}"/>
              </a:ext>
            </a:extLst>
          </p:cNvPr>
          <p:cNvSpPr txBox="1">
            <a:spLocks/>
          </p:cNvSpPr>
          <p:nvPr/>
        </p:nvSpPr>
        <p:spPr>
          <a:xfrm>
            <a:off x="18670" y="2910491"/>
            <a:ext cx="12168188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5400" b="1" i="1" dirty="0"/>
              <a:t>TITLE</a:t>
            </a:r>
            <a:endParaRPr lang="tr-TR" sz="5400" b="1" dirty="0"/>
          </a:p>
          <a:p>
            <a:pPr marL="0" indent="0" algn="ctr">
              <a:buNone/>
            </a:pPr>
            <a:r>
              <a:rPr lang="en-US" dirty="0"/>
              <a:t>Author(s) Title Name SURNAME,</a:t>
            </a:r>
          </a:p>
          <a:p>
            <a:pPr marL="0" indent="0" algn="ctr">
              <a:buNone/>
            </a:pPr>
            <a:r>
              <a:rPr lang="en-US" dirty="0"/>
              <a:t>Academic Institution/Sector (University, Faculty, Department/Field)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804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3D9B9-08DF-CDB6-E401-F04CE7F3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3E03E7-583C-81F8-A541-F36240765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06E6754-6F36-2D02-1228-F5AAF8862A23}"/>
              </a:ext>
            </a:extLst>
          </p:cNvPr>
          <p:cNvSpPr/>
          <p:nvPr/>
        </p:nvSpPr>
        <p:spPr>
          <a:xfrm>
            <a:off x="0" y="650577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İzzet Baysal University, Faculty of Communication,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Gölköy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Campus</a:t>
            </a:r>
            <a:r>
              <a:rPr lang="tr-TR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14030 Merkez BOLU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TÜRKİYE      00 90 374 253 56 56      www.ilef.ibu.edu.tr</a:t>
            </a:r>
          </a:p>
        </p:txBody>
      </p:sp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0EDF2D08-9126-BC2F-B491-18321CACF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9" y="6574121"/>
            <a:ext cx="208446" cy="203560"/>
          </a:xfrm>
          <a:prstGeom prst="rect">
            <a:avLst/>
          </a:prstGeom>
        </p:spPr>
      </p:pic>
      <p:pic>
        <p:nvPicPr>
          <p:cNvPr id="6" name="Grafik 5" descr="Alıcı düz dolguyla">
            <a:extLst>
              <a:ext uri="{FF2B5EF4-FFF2-40B4-BE49-F238E27FC236}">
                <a16:creationId xmlns:a16="http://schemas.microsoft.com/office/drawing/2014/main" id="{9774A413-1CFE-E3B0-4397-9E1ED7653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7225" y="6554100"/>
            <a:ext cx="204081" cy="2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2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09E7CA-E445-C9CA-83C0-C669C435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03F8E2-2C0B-0911-6AB0-BFC4A7C4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2667BB8-E157-2BD4-E83F-45125DD4A455}"/>
              </a:ext>
            </a:extLst>
          </p:cNvPr>
          <p:cNvSpPr/>
          <p:nvPr/>
        </p:nvSpPr>
        <p:spPr>
          <a:xfrm>
            <a:off x="0" y="650577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İzzet Baysal University, Faculty of Communication,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Gölköy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Campus</a:t>
            </a:r>
            <a:r>
              <a:rPr lang="tr-TR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14030 Merkez BOLU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TÜRKİYE      00 90 374 253 56 56      www.ilef.ibu.edu.tr</a:t>
            </a:r>
          </a:p>
        </p:txBody>
      </p:sp>
      <p:pic>
        <p:nvPicPr>
          <p:cNvPr id="8" name="Resim 7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DCC8F9F3-5147-D6E6-A52B-3BDAF5107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9" y="6574121"/>
            <a:ext cx="208446" cy="203560"/>
          </a:xfrm>
          <a:prstGeom prst="rect">
            <a:avLst/>
          </a:prstGeom>
        </p:spPr>
      </p:pic>
      <p:pic>
        <p:nvPicPr>
          <p:cNvPr id="9" name="Grafik 8" descr="Alıcı düz dolguyla">
            <a:extLst>
              <a:ext uri="{FF2B5EF4-FFF2-40B4-BE49-F238E27FC236}">
                <a16:creationId xmlns:a16="http://schemas.microsoft.com/office/drawing/2014/main" id="{0C80F5BB-CBD9-0CC8-D611-9A92CCE0C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7225" y="6554100"/>
            <a:ext cx="204081" cy="2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6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414697-4EDB-3070-6B9E-03FB31144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636DFF-856B-3790-6065-2D56F30FA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01AC0FC-5B12-77EC-1D8F-220725F6854A}"/>
              </a:ext>
            </a:extLst>
          </p:cNvPr>
          <p:cNvSpPr/>
          <p:nvPr/>
        </p:nvSpPr>
        <p:spPr>
          <a:xfrm>
            <a:off x="0" y="650577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İzzet Baysal University, Faculty of Communication,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Gölköy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Campus</a:t>
            </a:r>
            <a:r>
              <a:rPr lang="tr-TR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14030 Merkez BOLU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TÜRKİYE      00 90 531 744 13 24      www.ilef.ibu.edu.tr</a:t>
            </a:r>
          </a:p>
        </p:txBody>
      </p:sp>
      <p:pic>
        <p:nvPicPr>
          <p:cNvPr id="8" name="Resim 7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7C485AE-6575-BD43-D2DA-C9F5EF3F0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9" y="6574121"/>
            <a:ext cx="208446" cy="203560"/>
          </a:xfrm>
          <a:prstGeom prst="rect">
            <a:avLst/>
          </a:prstGeom>
        </p:spPr>
      </p:pic>
      <p:pic>
        <p:nvPicPr>
          <p:cNvPr id="9" name="Grafik 8" descr="Alıcı düz dolguyla">
            <a:extLst>
              <a:ext uri="{FF2B5EF4-FFF2-40B4-BE49-F238E27FC236}">
                <a16:creationId xmlns:a16="http://schemas.microsoft.com/office/drawing/2014/main" id="{20272D96-A35F-23C0-2916-69DF29AFB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7225" y="6554100"/>
            <a:ext cx="204081" cy="2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7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1ECB3-B36D-3872-380D-C661E741F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8079728-906E-15BE-8D60-D9CCF7B2C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4127" r="3787" b="-1"/>
          <a:stretch>
            <a:fillRect/>
          </a:stretch>
        </p:blipFill>
        <p:spPr>
          <a:xfrm>
            <a:off x="2775052" y="-10605"/>
            <a:ext cx="6618191" cy="6858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F570347-5061-A5D6-D200-26F60C63E1D6}"/>
              </a:ext>
            </a:extLst>
          </p:cNvPr>
          <p:cNvSpPr/>
          <p:nvPr/>
        </p:nvSpPr>
        <p:spPr>
          <a:xfrm>
            <a:off x="9393243" y="0"/>
            <a:ext cx="2798757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694BFA7-29EA-162E-E833-F6574B031251}"/>
              </a:ext>
            </a:extLst>
          </p:cNvPr>
          <p:cNvSpPr/>
          <p:nvPr/>
        </p:nvSpPr>
        <p:spPr>
          <a:xfrm>
            <a:off x="-2" y="0"/>
            <a:ext cx="2793613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ADC126C-251C-A28D-E8AD-C9736A0485E9}"/>
              </a:ext>
            </a:extLst>
          </p:cNvPr>
          <p:cNvSpPr/>
          <p:nvPr/>
        </p:nvSpPr>
        <p:spPr>
          <a:xfrm>
            <a:off x="-16941" y="4632326"/>
            <a:ext cx="12208941" cy="223627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0C3AD3F4-43CE-BCA4-4BC4-189396AE6862}"/>
              </a:ext>
            </a:extLst>
          </p:cNvPr>
          <p:cNvSpPr/>
          <p:nvPr/>
        </p:nvSpPr>
        <p:spPr>
          <a:xfrm rot="10800000">
            <a:off x="9388100" y="36753"/>
            <a:ext cx="2798758" cy="6810641"/>
          </a:xfrm>
          <a:prstGeom prst="rect">
            <a:avLst/>
          </a:prstGeom>
          <a:gradFill>
            <a:gsLst>
              <a:gs pos="0">
                <a:srgbClr val="FFE7F9">
                  <a:alpha val="0"/>
                </a:srgbClr>
              </a:gs>
              <a:gs pos="100000">
                <a:srgbClr val="FFE7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5724CB9A-564A-C860-4BF4-3BA8039BC946}"/>
              </a:ext>
            </a:extLst>
          </p:cNvPr>
          <p:cNvSpPr/>
          <p:nvPr/>
        </p:nvSpPr>
        <p:spPr>
          <a:xfrm rot="10800000">
            <a:off x="16936" y="10604"/>
            <a:ext cx="2793613" cy="6857999"/>
          </a:xfrm>
          <a:prstGeom prst="rect">
            <a:avLst/>
          </a:prstGeom>
          <a:gradFill>
            <a:gsLst>
              <a:gs pos="0">
                <a:srgbClr val="FFE7F9">
                  <a:alpha val="0"/>
                </a:srgbClr>
              </a:gs>
              <a:gs pos="100000">
                <a:srgbClr val="FFE7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1EB8EAD-E5E1-75C9-C42B-24A53C75B383}"/>
              </a:ext>
            </a:extLst>
          </p:cNvPr>
          <p:cNvSpPr txBox="1"/>
          <p:nvPr/>
        </p:nvSpPr>
        <p:spPr>
          <a:xfrm>
            <a:off x="18671" y="4513"/>
            <a:ext cx="12192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8200" b="1" dirty="0">
                <a:solidFill>
                  <a:srgbClr val="CC0066"/>
                </a:solidFill>
                <a:latin typeface="Agency FB" panose="020B0503020202020204" pitchFamily="34" charset="0"/>
              </a:rPr>
              <a:t>BAIBUILEF-IG 2026</a:t>
            </a:r>
          </a:p>
          <a:p>
            <a:pPr marL="0" indent="0" algn="ctr">
              <a:buNone/>
            </a:pP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BOLU ABANT İZZET BAYSAL ÜNİVERSİTESİ İLETİŞİM FAKÜLTESİ İLETİŞİM GÜNLERİ</a:t>
            </a:r>
          </a:p>
          <a:p>
            <a:pPr algn="ctr"/>
            <a:r>
              <a:rPr lang="en-US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BOLU ABANT IZZET BAYSAL UNIVERSITY FACULTY OF COMMUNICATION </a:t>
            </a:r>
            <a:r>
              <a:rPr lang="en-US" sz="17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en-US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DAYS</a:t>
            </a:r>
            <a:endParaRPr lang="tr-T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tr-TR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tr-TR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ULUSLARARASI ALFABEDEN ALGORİTMAYA KÜRESEL İLETİŞİMDE YENİ UFUKLAR SEMPOZYUMU</a:t>
            </a:r>
          </a:p>
          <a:p>
            <a:pPr algn="ctr"/>
            <a:r>
              <a:rPr lang="en-US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3rd INTERNATIONAL FROM ALPHABET TO ALGORITHM</a:t>
            </a:r>
            <a:r>
              <a:rPr lang="tr-TR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HORIZONS IN GLOBAL COMMUNICATION SYMPOSIUM</a:t>
            </a:r>
            <a:endParaRPr lang="tr-TR" sz="15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CB8FF91-2E0D-1768-DFF6-EFD75A050FA9}"/>
              </a:ext>
            </a:extLst>
          </p:cNvPr>
          <p:cNvSpPr txBox="1"/>
          <p:nvPr/>
        </p:nvSpPr>
        <p:spPr>
          <a:xfrm>
            <a:off x="7922117" y="6266948"/>
            <a:ext cx="19140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50" b="1" dirty="0" err="1"/>
              <a:t>baibuilef</a:t>
            </a:r>
            <a:r>
              <a:rPr lang="tr-TR" sz="1050" b="1" dirty="0"/>
              <a:t> </a:t>
            </a:r>
            <a:r>
              <a:rPr lang="tr-TR" sz="1050" b="1" dirty="0" err="1"/>
              <a:t>ig</a:t>
            </a:r>
            <a:r>
              <a:rPr lang="tr-TR" sz="1050" b="1" dirty="0"/>
              <a:t> BAİBÜ İLEF 2026</a:t>
            </a:r>
          </a:p>
        </p:txBody>
      </p:sp>
      <p:pic>
        <p:nvPicPr>
          <p:cNvPr id="7" name="Resim 6" descr="metin, ekran görüntüsü, siyah, yazı tipi içeren bir resim&#10;&#10;Açıklama otomatik olarak oluşturuldu">
            <a:extLst>
              <a:ext uri="{FF2B5EF4-FFF2-40B4-BE49-F238E27FC236}">
                <a16:creationId xmlns:a16="http://schemas.microsoft.com/office/drawing/2014/main" id="{354C5EE1-D71C-215C-92ED-DA38934096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4" t="23055" r="1188" b="33389"/>
          <a:stretch/>
        </p:blipFill>
        <p:spPr>
          <a:xfrm>
            <a:off x="4902816" y="5877208"/>
            <a:ext cx="2300158" cy="589105"/>
          </a:xfrm>
          <a:prstGeom prst="rect">
            <a:avLst/>
          </a:prstGeom>
          <a:noFill/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EA878ED9-7BC6-B585-6F9C-C21656491817}"/>
              </a:ext>
            </a:extLst>
          </p:cNvPr>
          <p:cNvSpPr txBox="1"/>
          <p:nvPr/>
        </p:nvSpPr>
        <p:spPr>
          <a:xfrm rot="21432027">
            <a:off x="7209671" y="5794833"/>
            <a:ext cx="3892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 err="1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Doganın</a:t>
            </a:r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 kalbinde </a:t>
            </a:r>
            <a:r>
              <a:rPr lang="tr-TR" dirty="0" err="1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iletisim</a:t>
            </a:r>
            <a:endParaRPr lang="tr-TR" dirty="0">
              <a:latin typeface="Brush Script MT" panose="03060802040406070304" pitchFamily="66" charset="0"/>
              <a:ea typeface="STXingkai" panose="020B0503020204020204" pitchFamily="2" charset="-122"/>
              <a:cs typeface="Biome" panose="020B0503030204020804" pitchFamily="34" charset="0"/>
            </a:endParaRPr>
          </a:p>
        </p:txBody>
      </p:sp>
      <p:sp>
        <p:nvSpPr>
          <p:cNvPr id="30" name="Yay 29">
            <a:extLst>
              <a:ext uri="{FF2B5EF4-FFF2-40B4-BE49-F238E27FC236}">
                <a16:creationId xmlns:a16="http://schemas.microsoft.com/office/drawing/2014/main" id="{B2D66729-3217-B146-E71A-0ABB130D6316}"/>
              </a:ext>
            </a:extLst>
          </p:cNvPr>
          <p:cNvSpPr/>
          <p:nvPr/>
        </p:nvSpPr>
        <p:spPr>
          <a:xfrm rot="21310881">
            <a:off x="5737723" y="6203001"/>
            <a:ext cx="3464046" cy="307565"/>
          </a:xfrm>
          <a:prstGeom prst="arc">
            <a:avLst>
              <a:gd name="adj1" fmla="val 13837936"/>
              <a:gd name="adj2" fmla="val 4275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BDFAC8C-F6D2-1336-D688-DA87C4C7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22" y="6283737"/>
            <a:ext cx="180551" cy="1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İçerik Yer Tutucusu 30" descr="simge, sembol, grafik, logo içeren bir resim&#10;&#10;Açıklama otomatik olarak oluşturuldu">
            <a:extLst>
              <a:ext uri="{FF2B5EF4-FFF2-40B4-BE49-F238E27FC236}">
                <a16:creationId xmlns:a16="http://schemas.microsoft.com/office/drawing/2014/main" id="{59E10647-5B0F-0D4C-8CE2-C0DCF92C9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1" t="19974" r="19881" b="19931"/>
          <a:stretch/>
        </p:blipFill>
        <p:spPr>
          <a:xfrm>
            <a:off x="7786943" y="6282854"/>
            <a:ext cx="182017" cy="181433"/>
          </a:xfrm>
          <a:prstGeom prst="rect">
            <a:avLst/>
          </a:prstGeom>
        </p:spPr>
      </p:pic>
      <p:sp>
        <p:nvSpPr>
          <p:cNvPr id="33" name="Metin kutusu 32">
            <a:extLst>
              <a:ext uri="{FF2B5EF4-FFF2-40B4-BE49-F238E27FC236}">
                <a16:creationId xmlns:a16="http://schemas.microsoft.com/office/drawing/2014/main" id="{E86E3AAD-B8CB-3F6E-5C00-36409A2F7525}"/>
              </a:ext>
            </a:extLst>
          </p:cNvPr>
          <p:cNvSpPr txBox="1"/>
          <p:nvPr/>
        </p:nvSpPr>
        <p:spPr>
          <a:xfrm rot="21432027">
            <a:off x="8830653" y="5843863"/>
            <a:ext cx="18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,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D96AD544-7F05-EC61-CAA4-EB984BCFA429}"/>
              </a:ext>
            </a:extLst>
          </p:cNvPr>
          <p:cNvSpPr txBox="1"/>
          <p:nvPr/>
        </p:nvSpPr>
        <p:spPr>
          <a:xfrm>
            <a:off x="7431049" y="5810247"/>
            <a:ext cx="18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-</a:t>
            </a:r>
          </a:p>
        </p:txBody>
      </p:sp>
      <p:pic>
        <p:nvPicPr>
          <p:cNvPr id="35" name="Resim 34" descr="daire, ekran görüntüsü, grafik, meti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6C2F9147-1D98-5137-7BF0-EC3370116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29" y="5920956"/>
            <a:ext cx="842346" cy="552579"/>
          </a:xfrm>
          <a:prstGeom prst="rect">
            <a:avLst/>
          </a:prstGeom>
        </p:spPr>
      </p:pic>
      <p:pic>
        <p:nvPicPr>
          <p:cNvPr id="36" name="Resim 35" descr="simge, sembol, daire, yazı tipi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135A102-1CDF-84D7-8200-F319D045CC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21" y="5892045"/>
            <a:ext cx="586069" cy="581490"/>
          </a:xfrm>
          <a:prstGeom prst="rect">
            <a:avLst/>
          </a:prstGeom>
        </p:spPr>
      </p:pic>
      <p:pic>
        <p:nvPicPr>
          <p:cNvPr id="37" name="Resim 36" descr="metin, grafik tasarım, grafik, poster içeren bir resim&#10;&#10;Açıklama otomatik olarak oluşturuldu">
            <a:extLst>
              <a:ext uri="{FF2B5EF4-FFF2-40B4-BE49-F238E27FC236}">
                <a16:creationId xmlns:a16="http://schemas.microsoft.com/office/drawing/2014/main" id="{F063E79E-6D3D-DD81-50B9-8F74D271E1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5892045"/>
            <a:ext cx="572243" cy="572243"/>
          </a:xfrm>
          <a:prstGeom prst="rect">
            <a:avLst/>
          </a:prstGeom>
        </p:spPr>
      </p:pic>
      <p:pic>
        <p:nvPicPr>
          <p:cNvPr id="38" name="İçerik Yer Tutucusu 25" descr="grafik, simge, sembol, kırmızı, renklilik içeren bir resim&#10;&#10;Açıklama otomatik olarak oluşturuldu">
            <a:extLst>
              <a:ext uri="{FF2B5EF4-FFF2-40B4-BE49-F238E27FC236}">
                <a16:creationId xmlns:a16="http://schemas.microsoft.com/office/drawing/2014/main" id="{0E845767-B3BA-B7C5-831A-01933E0540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19935" r="53818" b="18900"/>
          <a:stretch/>
        </p:blipFill>
        <p:spPr>
          <a:xfrm>
            <a:off x="7538729" y="6283737"/>
            <a:ext cx="188058" cy="180551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6092A6DF-1A73-99AE-79C4-E06338D0BEC4}"/>
              </a:ext>
            </a:extLst>
          </p:cNvPr>
          <p:cNvSpPr/>
          <p:nvPr/>
        </p:nvSpPr>
        <p:spPr>
          <a:xfrm>
            <a:off x="0" y="6505774"/>
            <a:ext cx="1219200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 Abant İzzet Baysal Üniversitesi, İletişim Fakültesi, Gölköy Yerleşkesi, 14030 Merkez BOLU</a:t>
            </a:r>
            <a:r>
              <a:rPr lang="tr-TR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TÜRKİYE      00 90 374 253 56 56      www.ilef.ibu.edu.tr</a:t>
            </a:r>
          </a:p>
        </p:txBody>
      </p:sp>
      <p:pic>
        <p:nvPicPr>
          <p:cNvPr id="40" name="Resim 39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FBE627DE-FE51-BE42-D159-171BE2D040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39" y="6574121"/>
            <a:ext cx="208446" cy="203560"/>
          </a:xfrm>
          <a:prstGeom prst="rect">
            <a:avLst/>
          </a:prstGeom>
        </p:spPr>
      </p:pic>
      <p:pic>
        <p:nvPicPr>
          <p:cNvPr id="41" name="Grafik 40" descr="Alıcı düz dolguyla">
            <a:extLst>
              <a:ext uri="{FF2B5EF4-FFF2-40B4-BE49-F238E27FC236}">
                <a16:creationId xmlns:a16="http://schemas.microsoft.com/office/drawing/2014/main" id="{4FF23451-B8B3-A8BD-B65D-127AD7D836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73875" y="6554100"/>
            <a:ext cx="204081" cy="204081"/>
          </a:xfrm>
          <a:prstGeom prst="rect">
            <a:avLst/>
          </a:prstGeom>
        </p:spPr>
      </p:pic>
      <p:sp>
        <p:nvSpPr>
          <p:cNvPr id="3" name="Alt Başlık 2">
            <a:extLst>
              <a:ext uri="{FF2B5EF4-FFF2-40B4-BE49-F238E27FC236}">
                <a16:creationId xmlns:a16="http://schemas.microsoft.com/office/drawing/2014/main" id="{D1A10606-6098-297F-7738-389B824B8158}"/>
              </a:ext>
            </a:extLst>
          </p:cNvPr>
          <p:cNvSpPr txBox="1">
            <a:spLocks/>
          </p:cNvSpPr>
          <p:nvPr/>
        </p:nvSpPr>
        <p:spPr>
          <a:xfrm>
            <a:off x="18670" y="2910491"/>
            <a:ext cx="12168188" cy="84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5400" b="1" i="1" dirty="0">
                <a:latin typeface="+mn-lt"/>
              </a:rPr>
              <a:t>THANK YOU</a:t>
            </a:r>
          </a:p>
        </p:txBody>
      </p:sp>
      <p:pic>
        <p:nvPicPr>
          <p:cNvPr id="13" name="Resim 12" descr="daire, metin, grafik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E6F9E9F1-8CF6-27E7-032B-A84E5C435C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5626" r="6398" b="5619"/>
          <a:stretch/>
        </p:blipFill>
        <p:spPr>
          <a:xfrm>
            <a:off x="8227538" y="4059455"/>
            <a:ext cx="588013" cy="58817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Resim 13" descr="metin, poster, grafik tasarım, grafik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067BD29E-D649-ABE9-AA76-8454D36677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01" y="4978682"/>
            <a:ext cx="474722" cy="47472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İçerik Yer Tutucusu 25" descr="grafik, simge, sembol, kırmızı, renklilik içeren bir resim&#10;&#10;Açıklama otomatik olarak oluşturuldu">
            <a:extLst>
              <a:ext uri="{FF2B5EF4-FFF2-40B4-BE49-F238E27FC236}">
                <a16:creationId xmlns:a16="http://schemas.microsoft.com/office/drawing/2014/main" id="{33234E6E-572F-781C-AC76-7E0A8CDBF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19935" r="53818" b="18900"/>
          <a:stretch/>
        </p:blipFill>
        <p:spPr>
          <a:xfrm>
            <a:off x="1125132" y="4967425"/>
            <a:ext cx="524841" cy="503891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20E2FC75-8CF2-0E90-85FE-E359541F1958}"/>
              </a:ext>
            </a:extLst>
          </p:cNvPr>
          <p:cNvSpPr txBox="1"/>
          <p:nvPr/>
        </p:nvSpPr>
        <p:spPr>
          <a:xfrm>
            <a:off x="2820398" y="3951508"/>
            <a:ext cx="54070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3100" b="1" dirty="0" err="1">
                <a:solidFill>
                  <a:srgbClr val="0A2A54"/>
                </a:solidFill>
                <a:latin typeface="+mj-lt"/>
              </a:rPr>
              <a:t>Fallow</a:t>
            </a:r>
            <a:r>
              <a:rPr lang="tr-TR" sz="31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3100" b="1" dirty="0" err="1">
                <a:solidFill>
                  <a:srgbClr val="0A2A54"/>
                </a:solidFill>
                <a:latin typeface="+mj-lt"/>
              </a:rPr>
              <a:t>youtube</a:t>
            </a:r>
            <a:r>
              <a:rPr lang="tr-TR" sz="31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3100" b="1" dirty="0" err="1">
                <a:solidFill>
                  <a:srgbClr val="0A2A54"/>
                </a:solidFill>
                <a:latin typeface="+mj-lt"/>
              </a:rPr>
              <a:t>and</a:t>
            </a:r>
            <a:r>
              <a:rPr lang="tr-TR" sz="31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3100" b="1" dirty="0" err="1">
                <a:solidFill>
                  <a:srgbClr val="0A2A54"/>
                </a:solidFill>
                <a:latin typeface="+mj-lt"/>
              </a:rPr>
              <a:t>instagram</a:t>
            </a:r>
            <a:endParaRPr lang="tr-TR" sz="3100" b="1" dirty="0">
              <a:solidFill>
                <a:srgbClr val="0A2A54"/>
              </a:solidFill>
              <a:latin typeface="+mj-lt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2235F92-1C7E-A94C-1931-7FE6BFEE4D49}"/>
              </a:ext>
            </a:extLst>
          </p:cNvPr>
          <p:cNvSpPr txBox="1"/>
          <p:nvPr/>
        </p:nvSpPr>
        <p:spPr>
          <a:xfrm>
            <a:off x="1693678" y="4881883"/>
            <a:ext cx="249353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200" b="1" dirty="0">
                <a:solidFill>
                  <a:srgbClr val="0B2B54"/>
                </a:solidFill>
                <a:latin typeface="+mj-lt"/>
              </a:rPr>
              <a:t>@BAIBUILEF </a:t>
            </a:r>
          </a:p>
          <a:p>
            <a:pPr marL="0" indent="0">
              <a:buNone/>
            </a:pPr>
            <a:r>
              <a:rPr lang="en-US" sz="1450" b="1" dirty="0">
                <a:solidFill>
                  <a:srgbClr val="0B2B54"/>
                </a:solidFill>
                <a:latin typeface="+mj-lt"/>
              </a:rPr>
              <a:t>Faculty Official Channel</a:t>
            </a:r>
            <a:endParaRPr lang="tr-TR" sz="1450" b="1" dirty="0">
              <a:solidFill>
                <a:srgbClr val="0B2B54"/>
              </a:solidFill>
              <a:latin typeface="+mj-lt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B6295C3-583C-9812-97B7-A59A1EF0DE44}"/>
              </a:ext>
            </a:extLst>
          </p:cNvPr>
          <p:cNvSpPr txBox="1"/>
          <p:nvPr/>
        </p:nvSpPr>
        <p:spPr>
          <a:xfrm>
            <a:off x="3830974" y="4466008"/>
            <a:ext cx="425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0A2A54"/>
                </a:solidFill>
                <a:latin typeface="+mj-lt"/>
              </a:rPr>
              <a:t>of </a:t>
            </a:r>
            <a:r>
              <a:rPr lang="tr-TR" sz="2400" b="1" dirty="0" err="1">
                <a:solidFill>
                  <a:srgbClr val="0A2A54"/>
                </a:solidFill>
                <a:latin typeface="+mj-lt"/>
              </a:rPr>
              <a:t>our</a:t>
            </a:r>
            <a:r>
              <a:rPr lang="tr-TR" sz="24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rgbClr val="0A2A54"/>
                </a:solidFill>
                <a:latin typeface="+mj-lt"/>
              </a:rPr>
              <a:t>Faculty</a:t>
            </a:r>
            <a:r>
              <a:rPr lang="tr-TR" sz="24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rgbClr val="0A2A54"/>
                </a:solidFill>
                <a:latin typeface="+mj-lt"/>
              </a:rPr>
              <a:t>and</a:t>
            </a:r>
            <a:r>
              <a:rPr lang="tr-TR" sz="24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rgbClr val="0A2A54"/>
                </a:solidFill>
                <a:latin typeface="+mj-lt"/>
              </a:rPr>
              <a:t>Symposium</a:t>
            </a:r>
            <a:r>
              <a:rPr lang="tr-TR" sz="24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rgbClr val="0A2A54"/>
                </a:solidFill>
                <a:latin typeface="+mj-lt"/>
              </a:rPr>
              <a:t>channels</a:t>
            </a:r>
            <a:r>
              <a:rPr lang="tr-TR" sz="24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rgbClr val="0A2A54"/>
                </a:solidFill>
                <a:latin typeface="+mj-lt"/>
              </a:rPr>
              <a:t>and</a:t>
            </a:r>
            <a:r>
              <a:rPr lang="tr-TR" sz="24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rgbClr val="0A2A54"/>
                </a:solidFill>
                <a:latin typeface="+mj-lt"/>
              </a:rPr>
              <a:t>accounts</a:t>
            </a:r>
            <a:endParaRPr lang="tr-TR" sz="2400" b="1" dirty="0">
              <a:solidFill>
                <a:srgbClr val="0A2A54"/>
              </a:solidFill>
              <a:latin typeface="+mj-lt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B3BA8B2-CB93-B16B-190B-28223DD76404}"/>
              </a:ext>
            </a:extLst>
          </p:cNvPr>
          <p:cNvSpPr txBox="1"/>
          <p:nvPr/>
        </p:nvSpPr>
        <p:spPr>
          <a:xfrm>
            <a:off x="4209582" y="5276385"/>
            <a:ext cx="36815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A2A54"/>
                </a:solidFill>
                <a:latin typeface="+mj-lt"/>
              </a:rPr>
              <a:t>Don't miss the latest news of the faculty and symposium</a:t>
            </a:r>
            <a:r>
              <a:rPr lang="tr-TR" sz="1100" b="1" dirty="0">
                <a:solidFill>
                  <a:srgbClr val="0A2A54"/>
                </a:solidFill>
                <a:latin typeface="+mj-lt"/>
              </a:rPr>
              <a:t>!</a:t>
            </a:r>
            <a:endParaRPr lang="tr-TR" sz="1000" b="1" dirty="0">
              <a:solidFill>
                <a:srgbClr val="0A2A54"/>
              </a:solidFill>
              <a:latin typeface="+mj-lt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EC4148E-AA84-56B0-D759-08C0AD667E25}"/>
              </a:ext>
            </a:extLst>
          </p:cNvPr>
          <p:cNvSpPr txBox="1"/>
          <p:nvPr/>
        </p:nvSpPr>
        <p:spPr>
          <a:xfrm>
            <a:off x="8961115" y="4010065"/>
            <a:ext cx="249353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200" b="1" dirty="0">
                <a:solidFill>
                  <a:srgbClr val="0B2B54"/>
                </a:solidFill>
                <a:latin typeface="+mj-lt"/>
              </a:rPr>
              <a:t>@baibuilef </a:t>
            </a:r>
          </a:p>
          <a:p>
            <a:pPr marL="0" indent="0">
              <a:buNone/>
            </a:pPr>
            <a:r>
              <a:rPr lang="en-US" sz="1450" b="1" dirty="0">
                <a:solidFill>
                  <a:srgbClr val="0B2B54"/>
                </a:solidFill>
                <a:latin typeface="+mj-lt"/>
              </a:rPr>
              <a:t>Faculty Official </a:t>
            </a:r>
            <a:r>
              <a:rPr lang="tr-TR" sz="1450" b="1" dirty="0" err="1">
                <a:solidFill>
                  <a:srgbClr val="0B2B54"/>
                </a:solidFill>
                <a:latin typeface="+mj-lt"/>
              </a:rPr>
              <a:t>Account</a:t>
            </a:r>
            <a:endParaRPr lang="tr-TR" sz="1450" b="1" dirty="0">
              <a:solidFill>
                <a:srgbClr val="0B2B54"/>
              </a:solidFill>
              <a:latin typeface="+mj-lt"/>
            </a:endParaRP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2D3C4AE4-E716-7100-D58F-6CDD5A5F6390}"/>
              </a:ext>
            </a:extLst>
          </p:cNvPr>
          <p:cNvSpPr txBox="1"/>
          <p:nvPr/>
        </p:nvSpPr>
        <p:spPr>
          <a:xfrm>
            <a:off x="8961115" y="4866767"/>
            <a:ext cx="249353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200" b="1" dirty="0">
                <a:solidFill>
                  <a:srgbClr val="0B2B54"/>
                </a:solidFill>
                <a:latin typeface="+mj-lt"/>
                <a:cs typeface="Aharoni" panose="02010803020104030203" pitchFamily="2" charset="-79"/>
              </a:rPr>
              <a:t>@</a:t>
            </a:r>
            <a:r>
              <a:rPr lang="tr-TR" sz="2200" b="1" dirty="0">
                <a:solidFill>
                  <a:srgbClr val="0B2B54"/>
                </a:solidFill>
                <a:latin typeface="Arial Nova Cond" panose="020B0506020202020204" pitchFamily="34" charset="0"/>
                <a:cs typeface="Aharoni" panose="02010803020104030203" pitchFamily="2" charset="-79"/>
              </a:rPr>
              <a:t>baibuilefig</a:t>
            </a:r>
          </a:p>
          <a:p>
            <a:pPr marL="0" indent="0">
              <a:buNone/>
            </a:pPr>
            <a:r>
              <a:rPr lang="tr-TR" sz="1450" b="1" dirty="0" err="1">
                <a:solidFill>
                  <a:srgbClr val="0B2B54"/>
                </a:solidFill>
                <a:latin typeface="+mj-lt"/>
              </a:rPr>
              <a:t>Symposium</a:t>
            </a:r>
            <a:r>
              <a:rPr lang="en-US" sz="1450" b="1" dirty="0">
                <a:solidFill>
                  <a:srgbClr val="0B2B54"/>
                </a:solidFill>
                <a:latin typeface="+mj-lt"/>
              </a:rPr>
              <a:t> Official </a:t>
            </a:r>
            <a:r>
              <a:rPr lang="tr-TR" sz="1450" b="1" dirty="0" err="1">
                <a:solidFill>
                  <a:srgbClr val="0B2B54"/>
                </a:solidFill>
                <a:latin typeface="+mj-lt"/>
              </a:rPr>
              <a:t>Account</a:t>
            </a:r>
            <a:endParaRPr lang="tr-TR" sz="1450" b="1" dirty="0">
              <a:solidFill>
                <a:srgbClr val="0B2B5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061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331</Words>
  <Application>Microsoft Office PowerPoint</Application>
  <PresentationFormat>Geniş ekran</PresentationFormat>
  <Paragraphs>38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4" baseType="lpstr">
      <vt:lpstr>Agency FB</vt:lpstr>
      <vt:lpstr>Aptos</vt:lpstr>
      <vt:lpstr>Aptos Display</vt:lpstr>
      <vt:lpstr>Arial</vt:lpstr>
      <vt:lpstr>Arial Nova Cond</vt:lpstr>
      <vt:lpstr>Brush Script MT</vt:lpstr>
      <vt:lpstr>Calibri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Emre Tandırlı</dc:creator>
  <cp:lastModifiedBy>Emre Tandırlı</cp:lastModifiedBy>
  <cp:revision>3</cp:revision>
  <dcterms:created xsi:type="dcterms:W3CDTF">2025-04-29T21:18:30Z</dcterms:created>
  <dcterms:modified xsi:type="dcterms:W3CDTF">2026-03-26T20:52:07Z</dcterms:modified>
</cp:coreProperties>
</file>